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65" r:id="rId2"/>
    <p:sldMasterId id="2147483671" r:id="rId3"/>
  </p:sldMasterIdLst>
  <p:sldIdLst>
    <p:sldId id="292" r:id="rId4"/>
    <p:sldId id="294" r:id="rId5"/>
    <p:sldId id="295" r:id="rId6"/>
    <p:sldId id="293" r:id="rId7"/>
    <p:sldId id="296" r:id="rId8"/>
    <p:sldId id="298" r:id="rId9"/>
    <p:sldId id="297" r:id="rId10"/>
    <p:sldId id="302" r:id="rId11"/>
    <p:sldId id="299" r:id="rId12"/>
    <p:sldId id="264" r:id="rId13"/>
    <p:sldId id="267" r:id="rId14"/>
    <p:sldId id="277" r:id="rId15"/>
    <p:sldId id="278" r:id="rId16"/>
    <p:sldId id="30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9900"/>
    <a:srgbClr val="00FF00"/>
    <a:srgbClr val="FEB8BD"/>
    <a:srgbClr val="E3C8EE"/>
    <a:srgbClr val="33CC33"/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514" autoAdjust="0"/>
    <p:restoredTop sz="93153" autoAdjust="0"/>
  </p:normalViewPr>
  <p:slideViewPr>
    <p:cSldViewPr>
      <p:cViewPr>
        <p:scale>
          <a:sx n="66" d="100"/>
          <a:sy n="66" d="100"/>
        </p:scale>
        <p:origin x="-2256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40963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40964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40965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grpSp>
          <p:nvGrpSpPr>
            <p:cNvPr id="40966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4096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409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40969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40970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0971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40972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3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4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5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6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7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40978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79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0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1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2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3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4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5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40986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40987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8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89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0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1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2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3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4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5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6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7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8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0999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0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1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2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3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4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41005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41006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07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08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09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0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1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2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3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4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41015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16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ru-RU"/>
            </a:p>
          </p:txBody>
        </p:sp>
      </p:grpSp>
      <p:sp>
        <p:nvSpPr>
          <p:cNvPr id="4101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101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1019" name="Rectangle 5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1020" name="Rectangle 6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1021" name="Rectangle 6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797D6DF-BAAA-42F2-B1E5-C15BFADF61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C2F85-5396-4A10-8D8D-2216AFCC30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A3CA9-44ED-4DE5-B4D3-8CCE8EF319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C264D4-0679-4F14-B28B-5A358E88E7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18526-E63F-4A2D-B603-23AEE3097E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8DD64-4BDD-4788-87AD-4489B483101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3897D-A0AA-4501-A4C1-4666ED02F8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3520D-22F2-4065-963C-C21B72DE11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F7C00-5C34-4D33-BB38-8A4E1D3055D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4A0B7-7DD1-4E55-BD6C-ADE049CCA2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FBB9D-D8D4-4DB2-8549-4A0D7B7176D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4608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9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10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10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102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10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6104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6105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106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6107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6108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26F2BEC-5541-467C-A12E-527EE7E2DC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B056FE2-9BDB-409F-8521-09D03E6942B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29F986D-BFCC-4536-A7D7-E345212A195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21AB09-71B0-4524-8F58-395B2F7F8E7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1A6AC89-A771-4DC4-BA46-6E37DC6BB52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CD2C6D8-84F9-4708-ACBB-6EBFD20B712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17D7E3-2D43-4B85-84F1-E88BF2AC2A2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94C1FD-D5BF-4747-BFEB-A8FB34A5CA8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38D6F06-90BE-467E-AC2C-1E95E700FC9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63304F-E631-4AA5-93B8-E50ADA22EB4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4AB26A-6CC6-493C-A0B0-6CAC498055E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6451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1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2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3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3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53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453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45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4535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4536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4537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3D5BDF2-0010-43E2-8565-694B3090B6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0BC29-7FDA-46F2-BD76-2C12ADF127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E8B05-ED78-4F39-B47A-954AF9D246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A3658-3223-4781-96E7-BBF2D448AD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03C284-5D7C-421E-8FEC-73231D5035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7A2BF-8B94-41CE-83FC-23F78E55B5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F5F14-5EB9-4636-AE35-A30E829A66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9A1DB-67CE-47FF-848A-136A92E5D0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F672B-9DC5-47FA-B937-FCC9E1F68D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38A51-B455-4FCE-9662-2332C60E78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4A34F-6AB0-4804-8517-BE846B7E0A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3993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3994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3994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grpSp>
          <p:nvGrpSpPr>
            <p:cNvPr id="39942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39943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39944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39945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3994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3994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3994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9949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9950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9951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9952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995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pic>
              <p:nvPicPr>
                <p:cNvPr id="39954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55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56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57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58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59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0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1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39962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39963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4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5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6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7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8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69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0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1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2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3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4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5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6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7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8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79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80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39981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  <p:sp>
          <p:nvSpPr>
            <p:cNvPr id="3998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8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9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/>
            </a:p>
          </p:txBody>
        </p:sp>
        <p:sp>
          <p:nvSpPr>
            <p:cNvPr id="3999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99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kumimoji="1" lang="ru-RU"/>
            </a:p>
          </p:txBody>
        </p:sp>
      </p:grpSp>
      <p:sp>
        <p:nvSpPr>
          <p:cNvPr id="39993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9994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999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ru-RU"/>
          </a:p>
        </p:txBody>
      </p:sp>
      <p:sp>
        <p:nvSpPr>
          <p:cNvPr id="3999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/>
          </a:p>
        </p:txBody>
      </p:sp>
      <p:sp>
        <p:nvSpPr>
          <p:cNvPr id="3999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FF762FA-7962-4676-8AB4-D67283841FE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45059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0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1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2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3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4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5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6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7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8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9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0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1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2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3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4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5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6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7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8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9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5080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5081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5082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5083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A9F52175-212E-4FCC-96A7-16B6B9A3E30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5084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6349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2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3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4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5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6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7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8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499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0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1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5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6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508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350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35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35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35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35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2D84F29C-AA61-4DF5-A052-7799ECE6BF7E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5" y="0"/>
            <a:ext cx="8924925" cy="1341438"/>
          </a:xfrm>
        </p:spPr>
        <p:txBody>
          <a:bodyPr/>
          <a:lstStyle/>
          <a:p>
            <a:pPr algn="ctr"/>
            <a:r>
              <a:rPr lang="ru-RU" sz="2800" b="1" i="1">
                <a:solidFill>
                  <a:srgbClr val="FFFFFF"/>
                </a:solidFill>
              </a:rPr>
              <a:t>Оздоровительные упражнения на уроках</a:t>
            </a:r>
            <a:r>
              <a:rPr lang="en-US" sz="2400" b="1" i="1">
                <a:solidFill>
                  <a:srgbClr val="FFFFFF"/>
                </a:solidFill>
                <a:cs typeface="Arial" pitchFamily="34" charset="0"/>
              </a:rPr>
              <a:t>:</a:t>
            </a:r>
            <a:r>
              <a:rPr lang="ru-RU" sz="2400" b="1" i="1">
                <a:solidFill>
                  <a:srgbClr val="FFFFFF"/>
                </a:solidFill>
                <a:cs typeface="Arial" pitchFamily="34" charset="0"/>
              </a:rPr>
              <a:t> с</a:t>
            </a:r>
            <a:r>
              <a:rPr lang="ru-RU" sz="2400" b="1" i="1">
                <a:solidFill>
                  <a:srgbClr val="FFFFFF"/>
                </a:solidFill>
              </a:rPr>
              <a:t>борник  упражнений для  снятия   умственного, зрительного и психического напряжения</a:t>
            </a:r>
          </a:p>
        </p:txBody>
      </p:sp>
      <p:pic>
        <p:nvPicPr>
          <p:cNvPr id="97283" name="Picture 3" descr="morning-gym_sa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12875"/>
            <a:ext cx="9144000" cy="5805488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b="1" dirty="0">
                <a:solidFill>
                  <a:srgbClr val="FFFFFF"/>
                </a:solidFill>
              </a:rPr>
              <a:t>Пособие содержит</a:t>
            </a:r>
          </a:p>
          <a:p>
            <a:pPr algn="ctr">
              <a:buNone/>
            </a:pPr>
            <a:r>
              <a:rPr lang="ru-RU" sz="3600" b="1" dirty="0">
                <a:solidFill>
                  <a:srgbClr val="FFFFFF"/>
                </a:solidFill>
              </a:rPr>
              <a:t>систему физических упражнений, упражнений для снятия напряжения и утомления глаз, а также упражнений, направленных на развитие различных сторон психики</a:t>
            </a:r>
            <a:r>
              <a:rPr lang="ru-RU" sz="3600" dirty="0">
                <a:solidFill>
                  <a:srgbClr val="FFFFFF"/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549275"/>
            <a:ext cx="7477125" cy="1143000"/>
          </a:xfrm>
        </p:spPr>
        <p:txBody>
          <a:bodyPr/>
          <a:lstStyle/>
          <a:p>
            <a:r>
              <a:rPr lang="ru-RU" b="1" i="1"/>
              <a:t>              Составители</a:t>
            </a:r>
            <a:r>
              <a:rPr lang="en-US" b="1" i="1">
                <a:cs typeface="Arial" pitchFamily="34" charset="0"/>
              </a:rPr>
              <a:t>: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FFFF"/>
                </a:solidFill>
              </a:rPr>
              <a:t>Свяжина</a:t>
            </a:r>
            <a:r>
              <a:rPr lang="ru-RU" b="1" dirty="0">
                <a:solidFill>
                  <a:srgbClr val="FFFFFF"/>
                </a:solidFill>
              </a:rPr>
              <a:t> Лариса,</a:t>
            </a:r>
          </a:p>
          <a:p>
            <a:pPr algn="ctr"/>
            <a:r>
              <a:rPr lang="ru-RU" b="1" dirty="0">
                <a:solidFill>
                  <a:srgbClr val="FFFFFF"/>
                </a:solidFill>
              </a:rPr>
              <a:t> </a:t>
            </a:r>
            <a:r>
              <a:rPr lang="ru-RU" b="1" dirty="0" err="1">
                <a:solidFill>
                  <a:srgbClr val="FFFFFF"/>
                </a:solidFill>
              </a:rPr>
              <a:t>Галлямова</a:t>
            </a:r>
            <a:r>
              <a:rPr lang="ru-RU" b="1" dirty="0">
                <a:solidFill>
                  <a:srgbClr val="FFFFFF"/>
                </a:solidFill>
              </a:rPr>
              <a:t> Юлия,</a:t>
            </a:r>
          </a:p>
          <a:p>
            <a:pPr algn="ctr"/>
            <a:r>
              <a:rPr lang="ru-RU" b="1" dirty="0">
                <a:solidFill>
                  <a:srgbClr val="FFFFFF"/>
                </a:solidFill>
              </a:rPr>
              <a:t> Муратова Евгения, </a:t>
            </a:r>
          </a:p>
          <a:p>
            <a:pPr algn="ctr"/>
            <a:r>
              <a:rPr lang="ru-RU" b="1" dirty="0">
                <a:solidFill>
                  <a:srgbClr val="FFFFFF"/>
                </a:solidFill>
              </a:rPr>
              <a:t>Вологдина </a:t>
            </a:r>
            <a:r>
              <a:rPr lang="ru-RU" b="1" dirty="0" smtClean="0">
                <a:solidFill>
                  <a:srgbClr val="FFFFFF"/>
                </a:solidFill>
              </a:rPr>
              <a:t>Татьяна,</a:t>
            </a:r>
            <a:endParaRPr lang="ru-RU" b="1" dirty="0">
              <a:solidFill>
                <a:srgbClr val="FFFFFF"/>
              </a:solidFill>
            </a:endParaRPr>
          </a:p>
          <a:p>
            <a:pPr algn="ctr"/>
            <a:r>
              <a:rPr lang="ru-RU" b="1" dirty="0" err="1">
                <a:solidFill>
                  <a:srgbClr val="FFFFFF"/>
                </a:solidFill>
              </a:rPr>
              <a:t>Загузина</a:t>
            </a:r>
            <a:r>
              <a:rPr lang="ru-RU" b="1" dirty="0">
                <a:solidFill>
                  <a:srgbClr val="FFFFFF"/>
                </a:solidFill>
              </a:rPr>
              <a:t> Елена,</a:t>
            </a:r>
          </a:p>
          <a:p>
            <a:pPr algn="ctr"/>
            <a:r>
              <a:rPr lang="ru-RU" b="1" dirty="0">
                <a:solidFill>
                  <a:srgbClr val="FFFFFF"/>
                </a:solidFill>
              </a:rPr>
              <a:t>Алексеев </a:t>
            </a:r>
            <a:r>
              <a:rPr lang="ru-RU" b="1" dirty="0" smtClean="0">
                <a:solidFill>
                  <a:srgbClr val="FFFFFF"/>
                </a:solidFill>
              </a:rPr>
              <a:t>Алексей.</a:t>
            </a:r>
            <a:endParaRPr lang="ru-RU" b="1" dirty="0">
              <a:solidFill>
                <a:srgbClr val="FFFFFF"/>
              </a:solidFill>
            </a:endParaRPr>
          </a:p>
          <a:p>
            <a:endParaRPr lang="ru-RU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428604"/>
            <a:ext cx="7477125" cy="1368425"/>
          </a:xfrm>
        </p:spPr>
        <p:txBody>
          <a:bodyPr/>
          <a:lstStyle/>
          <a:p>
            <a:r>
              <a:rPr lang="ru-RU" sz="5400" b="1" dirty="0"/>
              <a:t>         Оглавление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71612"/>
            <a:ext cx="7380309" cy="4497387"/>
          </a:xfrm>
        </p:spPr>
        <p:txBody>
          <a:bodyPr/>
          <a:lstStyle/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1. Упражнения </a:t>
            </a:r>
            <a:r>
              <a:rPr lang="ru-RU" sz="2800" b="1" dirty="0">
                <a:solidFill>
                  <a:srgbClr val="FFFFFF"/>
                </a:solidFill>
              </a:rPr>
              <a:t>для пальцев рук                                                    </a:t>
            </a: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2. </a:t>
            </a:r>
            <a:r>
              <a:rPr lang="ru-RU" sz="2800" b="1" dirty="0" err="1" smtClean="0">
                <a:solidFill>
                  <a:srgbClr val="FFFFFF"/>
                </a:solidFill>
              </a:rPr>
              <a:t>Физкультпаузы</a:t>
            </a:r>
            <a:r>
              <a:rPr lang="ru-RU" sz="2800" b="1" dirty="0" smtClean="0">
                <a:solidFill>
                  <a:srgbClr val="FFFFFF"/>
                </a:solidFill>
              </a:rPr>
              <a:t> </a:t>
            </a:r>
            <a:r>
              <a:rPr lang="ru-RU" sz="2800" b="1" dirty="0">
                <a:solidFill>
                  <a:srgbClr val="FFFFFF"/>
                </a:solidFill>
              </a:rPr>
              <a:t>– </a:t>
            </a:r>
            <a:r>
              <a:rPr lang="ru-RU" sz="2800" b="1" dirty="0" err="1">
                <a:solidFill>
                  <a:srgbClr val="FFFFFF"/>
                </a:solidFill>
              </a:rPr>
              <a:t>потешки</a:t>
            </a:r>
            <a:r>
              <a:rPr lang="ru-RU" sz="2800" b="1" dirty="0">
                <a:solidFill>
                  <a:srgbClr val="FFFFFF"/>
                </a:solidFill>
              </a:rPr>
              <a:t>                                                        </a:t>
            </a:r>
            <a:endParaRPr lang="ru-RU" sz="2800" b="1" dirty="0" smtClean="0">
              <a:solidFill>
                <a:srgbClr val="FFFFFF"/>
              </a:solidFill>
            </a:endParaRP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3. Стихотворные </a:t>
            </a:r>
            <a:r>
              <a:rPr lang="ru-RU" sz="2800" b="1" dirty="0">
                <a:solidFill>
                  <a:srgbClr val="FFFFFF"/>
                </a:solidFill>
              </a:rPr>
              <a:t>физкультминутки                                             </a:t>
            </a: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4. Физкультминутка </a:t>
            </a:r>
            <a:r>
              <a:rPr lang="ru-RU" sz="2800" b="1" dirty="0">
                <a:solidFill>
                  <a:srgbClr val="FFFFFF"/>
                </a:solidFill>
              </a:rPr>
              <a:t>– считалка                                                   </a:t>
            </a:r>
            <a:endParaRPr lang="ru-RU" sz="2800" b="1" dirty="0" smtClean="0">
              <a:solidFill>
                <a:srgbClr val="FFFFFF"/>
              </a:solidFill>
            </a:endParaRP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5. Сказки </a:t>
            </a:r>
            <a:r>
              <a:rPr lang="ru-RU" sz="2800" b="1" dirty="0">
                <a:solidFill>
                  <a:srgbClr val="FFFFFF"/>
                </a:solidFill>
              </a:rPr>
              <a:t>– зарядки                                                                      </a:t>
            </a: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6. </a:t>
            </a:r>
            <a:r>
              <a:rPr lang="ru-RU" sz="2800" b="1" dirty="0" err="1" smtClean="0">
                <a:solidFill>
                  <a:srgbClr val="FFFFFF"/>
                </a:solidFill>
              </a:rPr>
              <a:t>Психогимнастика</a:t>
            </a:r>
            <a:r>
              <a:rPr lang="ru-RU" sz="2800" b="1" dirty="0" smtClean="0">
                <a:solidFill>
                  <a:srgbClr val="FFFFFF"/>
                </a:solidFill>
              </a:rPr>
              <a:t>                                                                                 </a:t>
            </a:r>
            <a:endParaRPr lang="ru-RU" sz="2800" b="1" dirty="0">
              <a:solidFill>
                <a:srgbClr val="FFFFFF"/>
              </a:solidFill>
            </a:endParaRPr>
          </a:p>
          <a:p>
            <a:pPr algn="just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7.Упражнения </a:t>
            </a:r>
            <a:r>
              <a:rPr lang="ru-RU" sz="2800" b="1" dirty="0">
                <a:solidFill>
                  <a:srgbClr val="FFFFFF"/>
                </a:solidFill>
              </a:rPr>
              <a:t>для </a:t>
            </a:r>
            <a:r>
              <a:rPr lang="ru-RU" sz="2800" b="1" dirty="0" smtClean="0">
                <a:solidFill>
                  <a:srgbClr val="FFFFFF"/>
                </a:solidFill>
              </a:rPr>
              <a:t>укрепления мышечного </a:t>
            </a:r>
            <a:r>
              <a:rPr lang="ru-RU" sz="2800" b="1" dirty="0">
                <a:solidFill>
                  <a:srgbClr val="FFFFFF"/>
                </a:solidFill>
              </a:rPr>
              <a:t>корсета</a:t>
            </a:r>
            <a:r>
              <a:rPr lang="ru-RU" sz="2800" b="1" dirty="0"/>
              <a:t>                 </a:t>
            </a:r>
            <a:endParaRPr lang="ru-RU" sz="2800" b="1" i="1" dirty="0"/>
          </a:p>
          <a:p>
            <a:pPr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>
              <a:lnSpc>
                <a:spcPct val="90000"/>
              </a:lnSpc>
            </a:pP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052513"/>
            <a:ext cx="4089400" cy="2305050"/>
          </a:xfrm>
        </p:spPr>
        <p:txBody>
          <a:bodyPr/>
          <a:lstStyle/>
          <a:p>
            <a:pPr algn="ctr"/>
            <a:r>
              <a:rPr lang="ru-RU" sz="3600" b="1" i="1"/>
              <a:t/>
            </a:r>
            <a:br>
              <a:rPr lang="ru-RU" sz="3600" b="1" i="1"/>
            </a:br>
            <a:r>
              <a:rPr lang="ru-RU" sz="3600" b="1" i="1"/>
              <a:t/>
            </a:r>
            <a:br>
              <a:rPr lang="ru-RU" sz="3600" b="1" i="1"/>
            </a:br>
            <a:r>
              <a:rPr lang="ru-RU" sz="3600" b="1" i="1"/>
              <a:t/>
            </a:r>
            <a:br>
              <a:rPr lang="ru-RU" sz="3600" b="1" i="1"/>
            </a:br>
            <a:r>
              <a:rPr lang="ru-RU" sz="3600" b="1" i="1"/>
              <a:t/>
            </a:r>
            <a:br>
              <a:rPr lang="ru-RU" sz="3600" b="1" i="1"/>
            </a:br>
            <a:r>
              <a:rPr lang="ru-RU" b="1" i="1">
                <a:solidFill>
                  <a:srgbClr val="00FF00"/>
                </a:solidFill>
              </a:rPr>
              <a:t>Упражнения для пальцев рук</a:t>
            </a:r>
            <a:br>
              <a:rPr lang="ru-RU" b="1" i="1">
                <a:solidFill>
                  <a:srgbClr val="00FF00"/>
                </a:solidFill>
              </a:rPr>
            </a:br>
            <a:r>
              <a:rPr lang="ru-RU" b="1">
                <a:solidFill>
                  <a:srgbClr val="00FF00"/>
                </a:solidFill>
              </a:rPr>
              <a:t>  </a:t>
            </a:r>
            <a:br>
              <a:rPr lang="ru-RU" b="1">
                <a:solidFill>
                  <a:srgbClr val="00FF00"/>
                </a:solidFill>
              </a:rPr>
            </a:br>
            <a:r>
              <a:rPr lang="ru-RU" b="1">
                <a:solidFill>
                  <a:schemeClr val="tx1"/>
                </a:solidFill>
              </a:rPr>
              <a:t>       </a:t>
            </a:r>
          </a:p>
        </p:txBody>
      </p:sp>
      <p:pic>
        <p:nvPicPr>
          <p:cNvPr id="101379" name="Picture 3" descr="гимнастика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27538" y="0"/>
            <a:ext cx="5148262" cy="6858000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7858125" cy="6858000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sz="2400" b="1" dirty="0" smtClean="0">
                <a:solidFill>
                  <a:srgbClr val="FFFFFF"/>
                </a:solidFill>
              </a:rPr>
              <a:t>- 	</a:t>
            </a:r>
            <a:r>
              <a:rPr lang="ru-RU" sz="2800" b="1" dirty="0" smtClean="0">
                <a:solidFill>
                  <a:srgbClr val="FFFFFF"/>
                </a:solidFill>
              </a:rPr>
              <a:t>Сжать </a:t>
            </a:r>
            <a:r>
              <a:rPr lang="ru-RU" sz="2800" b="1" dirty="0">
                <a:solidFill>
                  <a:srgbClr val="FFFFFF"/>
                </a:solidFill>
              </a:rPr>
              <a:t>пальцы в кулак и сделать круговые </a:t>
            </a:r>
            <a:r>
              <a:rPr lang="ru-RU" sz="2800" b="1" dirty="0" smtClean="0">
                <a:solidFill>
                  <a:srgbClr val="FFFFFF"/>
                </a:solidFill>
              </a:rPr>
              <a:t>движения </a:t>
            </a:r>
            <a:r>
              <a:rPr lang="ru-RU" sz="2800" b="1" dirty="0">
                <a:solidFill>
                  <a:srgbClr val="FFFFFF"/>
                </a:solidFill>
              </a:rPr>
              <a:t>влево, затем вправо, с силой сжимать  и разжимать пальцы, пока не устанут.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800" b="1" dirty="0">
                <a:solidFill>
                  <a:srgbClr val="FFFFFF"/>
                </a:solidFill>
              </a:rPr>
              <a:t> Выпрямить пальцы. Большой палец отвести в сторону и выполнять круговые движения сначала влево, потом вправо; выпрямить пальцы, одновременно сжимать   и  разжимать  первые две  фаланги; развести  прямые пальцы. 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800" b="1" dirty="0">
                <a:solidFill>
                  <a:srgbClr val="FFFFFF"/>
                </a:solidFill>
              </a:rPr>
              <a:t>Начиная с мизинца последовательно (веерообразным движением) сжать  все пальцы  в кулак. Затем, начиная с большого пальца, вернуться в исходное положение, сжать пальцы в кулак, разгибать и сгибать отдельно каждый палец. </a:t>
            </a:r>
          </a:p>
          <a:p>
            <a:pPr>
              <a:lnSpc>
                <a:spcPct val="80000"/>
              </a:lnSpc>
            </a:pPr>
            <a:endParaRPr lang="ru-RU" sz="28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03" name="Picture 3" descr="гимнастика для рук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7929586" cy="6858000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7386638" cy="4497388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3600" b="1" i="1" dirty="0">
                <a:solidFill>
                  <a:srgbClr val="FFFFFF"/>
                </a:solidFill>
              </a:rPr>
              <a:t>Дружно пальчики сгибаем</a:t>
            </a:r>
            <a:r>
              <a:rPr lang="ru-RU" sz="3600" b="1" i="1" dirty="0">
                <a:solidFill>
                  <a:srgbClr val="FFFFFF"/>
                </a:solidFill>
                <a:latin typeface=""/>
              </a:rPr>
              <a:t>‚</a:t>
            </a:r>
            <a:r>
              <a:rPr lang="ru-RU" sz="3600" b="1" i="1" dirty="0">
                <a:solidFill>
                  <a:srgbClr val="FFFFFF"/>
                </a:solidFill>
              </a:rPr>
              <a:t>              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3600" b="1" i="1" dirty="0">
                <a:solidFill>
                  <a:srgbClr val="FFFFFF"/>
                </a:solidFill>
              </a:rPr>
              <a:t>Крепко кулачки сжимаем.</a:t>
            </a:r>
          </a:p>
          <a:p>
            <a:pPr marL="0" indent="20638" algn="ctr">
              <a:lnSpc>
                <a:spcPct val="90000"/>
              </a:lnSpc>
              <a:buFontTx/>
              <a:buNone/>
            </a:pPr>
            <a:r>
              <a:rPr lang="ru-RU" sz="3600" b="1" i="1" dirty="0">
                <a:solidFill>
                  <a:srgbClr val="FFFFFF"/>
                </a:solidFill>
              </a:rPr>
              <a:t>Раз, два, три, четыре, </a:t>
            </a:r>
            <a:r>
              <a:rPr lang="ru-RU" sz="3600" b="1" i="1" dirty="0" smtClean="0">
                <a:solidFill>
                  <a:srgbClr val="FFFFFF"/>
                </a:solidFill>
              </a:rPr>
              <a:t>пять </a:t>
            </a:r>
            <a:r>
              <a:rPr lang="ru-RU" sz="3600" b="1" i="1" dirty="0">
                <a:solidFill>
                  <a:srgbClr val="FFFFFF"/>
                </a:solidFill>
              </a:rPr>
              <a:t>-       </a:t>
            </a:r>
            <a:r>
              <a:rPr lang="ru-RU" sz="3600" b="1" i="1" dirty="0" smtClean="0">
                <a:solidFill>
                  <a:srgbClr val="FFFFFF"/>
                </a:solidFill>
              </a:rPr>
              <a:t>Начинаем </a:t>
            </a:r>
            <a:r>
              <a:rPr lang="ru-RU" sz="3600" b="1" i="1" dirty="0">
                <a:solidFill>
                  <a:srgbClr val="FFFFFF"/>
                </a:solidFill>
              </a:rPr>
              <a:t>разгибать</a:t>
            </a:r>
            <a:r>
              <a:rPr lang="ru-RU" sz="4000" i="1" dirty="0">
                <a:solidFill>
                  <a:srgbClr val="FFFFFF"/>
                </a:solidFill>
              </a:rPr>
              <a:t>.</a:t>
            </a:r>
            <a:br>
              <a:rPr lang="ru-RU" sz="4000" i="1" dirty="0">
                <a:solidFill>
                  <a:srgbClr val="FFFFFF"/>
                </a:solidFill>
              </a:rPr>
            </a:br>
            <a:endParaRPr lang="ru-RU" sz="4000" dirty="0">
              <a:solidFill>
                <a:srgbClr val="FFFFFF"/>
              </a:solidFill>
            </a:endParaRPr>
          </a:p>
        </p:txBody>
      </p:sp>
      <p:pic>
        <p:nvPicPr>
          <p:cNvPr id="108548" name="Picture 4" descr="гимнаст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491663"/>
            <a:ext cx="3260722" cy="436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>
                <a:solidFill>
                  <a:srgbClr val="00FF00"/>
                </a:solidFill>
              </a:rPr>
              <a:t>                    Стихотворные  </a:t>
            </a:r>
            <a:br>
              <a:rPr lang="ru-RU" sz="3600" b="1" i="1">
                <a:solidFill>
                  <a:srgbClr val="00FF00"/>
                </a:solidFill>
              </a:rPr>
            </a:br>
            <a:r>
              <a:rPr lang="ru-RU" sz="3600" b="1" i="1">
                <a:solidFill>
                  <a:srgbClr val="00FF00"/>
                </a:solidFill>
              </a:rPr>
              <a:t>                   физкультминутки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857364"/>
            <a:ext cx="7386638" cy="4497387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endParaRPr lang="ru-RU" sz="2800" b="1" dirty="0"/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Мы </a:t>
            </a:r>
            <a:r>
              <a:rPr lang="ru-RU" sz="2800" b="1" dirty="0">
                <a:solidFill>
                  <a:srgbClr val="FFFFFF"/>
                </a:solidFill>
              </a:rPr>
              <a:t>старались, мы писали 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И </a:t>
            </a:r>
            <a:r>
              <a:rPr lang="ru-RU" sz="2800" b="1" dirty="0">
                <a:solidFill>
                  <a:srgbClr val="FFFFFF"/>
                </a:solidFill>
              </a:rPr>
              <a:t>немножечко устали.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sz="2800" b="1" i="1" dirty="0">
                <a:solidFill>
                  <a:srgbClr val="FFFFFF"/>
                </a:solidFill>
              </a:rPr>
              <a:t>                       </a:t>
            </a:r>
            <a:r>
              <a:rPr lang="ru-RU" sz="2800" b="1" dirty="0">
                <a:solidFill>
                  <a:srgbClr val="FFFFFF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Вверх поднимаем наши ручки 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И </a:t>
            </a:r>
            <a:r>
              <a:rPr lang="ru-RU" sz="2800" b="1" dirty="0">
                <a:solidFill>
                  <a:srgbClr val="FFFFFF"/>
                </a:solidFill>
              </a:rPr>
              <a:t>дотянемся до тучки.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Уходи </a:t>
            </a:r>
            <a:r>
              <a:rPr lang="ru-RU" sz="2800" b="1" dirty="0">
                <a:solidFill>
                  <a:srgbClr val="FFFFFF"/>
                </a:solidFill>
              </a:rPr>
              <a:t>от нас скорей, 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Не </a:t>
            </a:r>
            <a:r>
              <a:rPr lang="ru-RU" sz="2800" b="1" dirty="0">
                <a:solidFill>
                  <a:srgbClr val="FFFFFF"/>
                </a:solidFill>
              </a:rPr>
              <a:t>пугай ты нас — детей.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Вот </a:t>
            </a:r>
            <a:r>
              <a:rPr lang="ru-RU" sz="2800" b="1" dirty="0">
                <a:solidFill>
                  <a:srgbClr val="FFFFFF"/>
                </a:solidFill>
              </a:rPr>
              <a:t>к нам солнышко пришло, </a:t>
            </a:r>
          </a:p>
          <a:p>
            <a:pPr marL="0" indent="20638">
              <a:lnSpc>
                <a:spcPct val="8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Стало </a:t>
            </a:r>
            <a:r>
              <a:rPr lang="ru-RU" sz="2800" b="1" dirty="0">
                <a:solidFill>
                  <a:srgbClr val="FFFFFF"/>
                </a:solidFill>
              </a:rPr>
              <a:t>весело, светло.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dirty="0">
                <a:solidFill>
                  <a:srgbClr val="FF9900"/>
                </a:solidFill>
              </a:rPr>
              <a:t/>
            </a:r>
            <a:br>
              <a:rPr lang="ru-RU" sz="2800" dirty="0">
                <a:solidFill>
                  <a:srgbClr val="FF9900"/>
                </a:solidFill>
              </a:rPr>
            </a:br>
            <a:endParaRPr lang="ru-RU" sz="2800" dirty="0">
              <a:solidFill>
                <a:srgbClr val="FF9900"/>
              </a:solidFill>
            </a:endParaRPr>
          </a:p>
        </p:txBody>
      </p:sp>
      <p:pic>
        <p:nvPicPr>
          <p:cNvPr id="2" name="Picture 1" descr="C:\Documents and Settings\doma\Мои документы\Мои рисунки\3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2519363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 </a:t>
            </a:r>
            <a:r>
              <a:rPr lang="ru-RU" sz="3600" b="1" i="1">
                <a:solidFill>
                  <a:srgbClr val="00FF00"/>
                </a:solidFill>
              </a:rPr>
              <a:t>Физкультминутка – «Считалочка»</a:t>
            </a:r>
            <a:r>
              <a:rPr lang="ru-RU" sz="3600"/>
              <a:t>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1428736"/>
            <a:ext cx="7858148" cy="4941887"/>
          </a:xfrm>
        </p:spPr>
        <p:txBody>
          <a:bodyPr/>
          <a:lstStyle/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en-US" sz="2800" b="1" dirty="0" err="1">
                <a:solidFill>
                  <a:srgbClr val="FFFFFF"/>
                </a:solidFill>
              </a:rPr>
              <a:t>По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дорожке</a:t>
            </a:r>
            <a:r>
              <a:rPr lang="en-US" sz="2800" b="1" dirty="0">
                <a:solidFill>
                  <a:srgbClr val="FFFFFF"/>
                </a:solidFill>
              </a:rPr>
              <a:t>, </a:t>
            </a:r>
            <a:r>
              <a:rPr lang="en-US" sz="2800" b="1" dirty="0" err="1">
                <a:solidFill>
                  <a:srgbClr val="FFFFFF"/>
                </a:solidFill>
              </a:rPr>
              <a:t>по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дорожке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скачем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мы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на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правой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ножке</a:t>
            </a:r>
            <a:r>
              <a:rPr lang="en-US" sz="2800" b="1" dirty="0">
                <a:solidFill>
                  <a:srgbClr val="FFFFFF"/>
                </a:solidFill>
              </a:rPr>
              <a:t>  (</a:t>
            </a:r>
            <a:r>
              <a:rPr lang="en-US" sz="2800" b="1" dirty="0" err="1">
                <a:solidFill>
                  <a:srgbClr val="FFFFFF"/>
                </a:solidFill>
              </a:rPr>
              <a:t>подскоки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на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правой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ножке</a:t>
            </a:r>
            <a:r>
              <a:rPr lang="en-US" sz="2800" b="1" dirty="0">
                <a:solidFill>
                  <a:srgbClr val="FFFFFF"/>
                </a:solidFill>
              </a:rPr>
              <a:t>).</a:t>
            </a:r>
            <a:r>
              <a:rPr lang="en-US" sz="2800" b="1" i="1" dirty="0">
                <a:solidFill>
                  <a:srgbClr val="FFFFFF"/>
                </a:solidFill>
              </a:rPr>
              <a:t>    </a:t>
            </a:r>
            <a:endParaRPr lang="ru-RU" sz="2800" b="1" i="1" dirty="0">
              <a:solidFill>
                <a:srgbClr val="FFFFFF"/>
              </a:solidFill>
            </a:endParaRPr>
          </a:p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ru-RU" sz="2800" b="1" dirty="0" smtClean="0">
                <a:solidFill>
                  <a:srgbClr val="FFFFFF"/>
                </a:solidFill>
              </a:rPr>
              <a:t>И </a:t>
            </a:r>
            <a:r>
              <a:rPr lang="ru-RU" sz="2800" b="1" dirty="0">
                <a:solidFill>
                  <a:srgbClr val="FFFFFF"/>
                </a:solidFill>
              </a:rPr>
              <a:t>по этой же дорожке скачем мы на левой ножке (подскоки на левой ножке)</a:t>
            </a:r>
            <a:r>
              <a:rPr lang="ru-RU" sz="2800" b="1" i="1" dirty="0">
                <a:solidFill>
                  <a:srgbClr val="FFFFFF"/>
                </a:solidFill>
              </a:rPr>
              <a:t> .  </a:t>
            </a:r>
          </a:p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ru-RU" sz="2800" b="1" dirty="0">
                <a:solidFill>
                  <a:srgbClr val="FFFFFF"/>
                </a:solidFill>
              </a:rPr>
              <a:t>По тропинке побежим   (бег на месте</a:t>
            </a:r>
            <a:r>
              <a:rPr lang="ru-RU" sz="2800" b="1" i="1" dirty="0">
                <a:solidFill>
                  <a:srgbClr val="FFFFFF"/>
                </a:solidFill>
              </a:rPr>
              <a:t>),  </a:t>
            </a:r>
            <a:r>
              <a:rPr lang="ru-RU" sz="2800" b="1" dirty="0">
                <a:solidFill>
                  <a:srgbClr val="FFFFFF"/>
                </a:solidFill>
              </a:rPr>
              <a:t>до лужайки добежим (бег продолжается</a:t>
            </a:r>
            <a:r>
              <a:rPr lang="ru-RU" sz="2800" b="1" i="1" dirty="0">
                <a:solidFill>
                  <a:srgbClr val="FFFFFF"/>
                </a:solidFill>
              </a:rPr>
              <a:t>).       </a:t>
            </a:r>
          </a:p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ru-RU" sz="2800" b="1" dirty="0">
                <a:solidFill>
                  <a:srgbClr val="FFFFFF"/>
                </a:solidFill>
              </a:rPr>
              <a:t>На лужайке, на лужайке мы попрыгаем, как зайки  (прыжки на обеих ногах).</a:t>
            </a:r>
            <a:r>
              <a:rPr lang="ru-RU" sz="2800" b="1" i="1" dirty="0">
                <a:solidFill>
                  <a:srgbClr val="FFFFFF"/>
                </a:solidFill>
              </a:rPr>
              <a:t>  </a:t>
            </a:r>
          </a:p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en-US" sz="2800" b="1" dirty="0" err="1" smtClean="0">
                <a:solidFill>
                  <a:srgbClr val="FFFFFF"/>
                </a:solidFill>
              </a:rPr>
              <a:t>Стоп</a:t>
            </a:r>
            <a:r>
              <a:rPr lang="en-US" sz="2800" b="1" dirty="0">
                <a:solidFill>
                  <a:srgbClr val="FFFFFF"/>
                </a:solidFill>
              </a:rPr>
              <a:t>! (</a:t>
            </a:r>
            <a:r>
              <a:rPr lang="en-US" sz="2800" b="1" dirty="0" err="1">
                <a:solidFill>
                  <a:srgbClr val="FFFFFF"/>
                </a:solidFill>
              </a:rPr>
              <a:t>присели</a:t>
            </a:r>
            <a:r>
              <a:rPr lang="en-US" sz="2800" b="1" dirty="0">
                <a:solidFill>
                  <a:srgbClr val="FFFFFF"/>
                </a:solidFill>
              </a:rPr>
              <a:t>). </a:t>
            </a:r>
            <a:r>
              <a:rPr lang="en-US" sz="2800" b="1" dirty="0" err="1">
                <a:solidFill>
                  <a:srgbClr val="FFFFFF"/>
                </a:solidFill>
              </a:rPr>
              <a:t>Немного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отдохнем</a:t>
            </a:r>
            <a:r>
              <a:rPr lang="en-US" sz="2800" b="1" dirty="0">
                <a:solidFill>
                  <a:srgbClr val="FFFFFF"/>
                </a:solidFill>
              </a:rPr>
              <a:t>. </a:t>
            </a:r>
            <a:endParaRPr lang="ru-RU" sz="2800" b="1" dirty="0">
              <a:solidFill>
                <a:srgbClr val="FFFFFF"/>
              </a:solidFill>
            </a:endParaRPr>
          </a:p>
          <a:p>
            <a:pPr marL="0" indent="20638" algn="just"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rgbClr val="FFFFFF"/>
                </a:solidFill>
              </a:rPr>
              <a:t>И </a:t>
            </a:r>
            <a:r>
              <a:rPr lang="en-US" sz="2800" b="1" dirty="0" err="1">
                <a:solidFill>
                  <a:srgbClr val="FFFFFF"/>
                </a:solidFill>
              </a:rPr>
              <a:t>домой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пешком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пойдем</a:t>
            </a:r>
            <a:r>
              <a:rPr lang="en-US" sz="2800" b="1" dirty="0">
                <a:solidFill>
                  <a:srgbClr val="FFFFFF"/>
                </a:solidFill>
              </a:rPr>
              <a:t> (</a:t>
            </a:r>
            <a:r>
              <a:rPr lang="en-US" sz="2800" b="1" dirty="0" err="1">
                <a:solidFill>
                  <a:srgbClr val="FFFFFF"/>
                </a:solidFill>
              </a:rPr>
              <a:t>ходьба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на</a:t>
            </a:r>
            <a:r>
              <a:rPr lang="en-US" sz="2800" b="1" dirty="0">
                <a:solidFill>
                  <a:srgbClr val="FFFFFF"/>
                </a:solidFill>
              </a:rPr>
              <a:t> </a:t>
            </a:r>
            <a:r>
              <a:rPr lang="en-US" sz="2800" b="1" dirty="0" err="1">
                <a:solidFill>
                  <a:srgbClr val="FFFFFF"/>
                </a:solidFill>
              </a:rPr>
              <a:t>месте</a:t>
            </a:r>
            <a:r>
              <a:rPr lang="en-US" sz="2800" b="1" dirty="0">
                <a:solidFill>
                  <a:srgbClr val="FFFFFF"/>
                </a:solidFill>
              </a:rPr>
              <a:t>). </a:t>
            </a:r>
            <a:endParaRPr lang="ru-RU" sz="28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 algn="r">
              <a:lnSpc>
                <a:spcPct val="90000"/>
              </a:lnSpc>
              <a:buFont typeface="Wingdings" pitchFamily="2" charset="2"/>
              <a:buNone/>
            </a:pPr>
            <a:endParaRPr lang="ru-RU" sz="3600">
              <a:latin typeface="Times New Roman" pitchFamily="18" charset="0"/>
            </a:endParaRPr>
          </a:p>
        </p:txBody>
      </p:sp>
      <p:sp>
        <p:nvSpPr>
          <p:cNvPr id="48132" name="WordArt 4"/>
          <p:cNvSpPr>
            <a:spLocks noChangeArrowheads="1" noChangeShapeType="1" noTextEdit="1"/>
          </p:cNvSpPr>
          <p:nvPr/>
        </p:nvSpPr>
        <p:spPr bwMode="auto">
          <a:xfrm>
            <a:off x="1042988" y="2349500"/>
            <a:ext cx="6697662" cy="25717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«Репка»</a:t>
            </a:r>
          </a:p>
        </p:txBody>
      </p:sp>
      <p:sp>
        <p:nvSpPr>
          <p:cNvPr id="48133" name="WordArt 5"/>
          <p:cNvSpPr>
            <a:spLocks noChangeArrowheads="1" noChangeShapeType="1" noTextEdit="1"/>
          </p:cNvSpPr>
          <p:nvPr/>
        </p:nvSpPr>
        <p:spPr bwMode="auto">
          <a:xfrm>
            <a:off x="1042988" y="1341438"/>
            <a:ext cx="7488237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Сказка- зарядка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67288" y="476250"/>
            <a:ext cx="8351837" cy="5257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Наступило тёплое 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           весеннее утро. 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Ветер разогнал на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                 небе тучи.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Вскопал дед грядку,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           посадил репку. 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Выросла репка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           маленькая –</a:t>
            </a:r>
          </a:p>
          <a:p>
            <a:pPr>
              <a:buFont typeface="Wingdings" pitchFamily="2" charset="2"/>
              <a:buNone/>
            </a:pPr>
            <a:r>
              <a:rPr lang="ru-RU" b="1" i="1">
                <a:latin typeface="Times New Roman" pitchFamily="18" charset="0"/>
              </a:rPr>
              <a:t>              премаленькая.</a:t>
            </a:r>
          </a:p>
        </p:txBody>
      </p:sp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260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429000"/>
            <a:ext cx="8147050" cy="27019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i="1" dirty="0">
                <a:latin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</a:rPr>
              <a:t>Позвал дед бабку‚ внучку‚ Жучку‚ Мурку.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 smtClean="0">
                <a:latin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</a:rPr>
              <a:t>Ищут – </a:t>
            </a:r>
            <a:r>
              <a:rPr lang="ru-RU" sz="2800" b="1" i="1" dirty="0" err="1">
                <a:latin typeface="Times New Roman" pitchFamily="18" charset="0"/>
              </a:rPr>
              <a:t>ищут</a:t>
            </a:r>
            <a:r>
              <a:rPr lang="ru-RU" sz="2800" b="1" i="1" dirty="0">
                <a:latin typeface=""/>
              </a:rPr>
              <a:t>‚</a:t>
            </a:r>
            <a:r>
              <a:rPr lang="ru-RU" sz="2800" b="1" i="1" dirty="0">
                <a:latin typeface="Times New Roman" pitchFamily="18" charset="0"/>
              </a:rPr>
              <a:t> не найдут репку.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>
                <a:latin typeface="Times New Roman" pitchFamily="18" charset="0"/>
              </a:rPr>
              <a:t> Вылезает из норки мышка: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>
                <a:latin typeface="Times New Roman" pitchFamily="18" charset="0"/>
              </a:rPr>
              <a:t>- Вашу репку я нечаянно съела!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>
                <a:latin typeface="Times New Roman" pitchFamily="18" charset="0"/>
              </a:rPr>
              <a:t>Обрадовались внучка</a:t>
            </a:r>
            <a:r>
              <a:rPr lang="ru-RU" sz="2800" b="1" i="1" dirty="0">
                <a:latin typeface=""/>
              </a:rPr>
              <a:t>‚ </a:t>
            </a:r>
            <a:r>
              <a:rPr lang="ru-RU" sz="2800" b="1" i="1" dirty="0">
                <a:latin typeface="Times New Roman" pitchFamily="18" charset="0"/>
              </a:rPr>
              <a:t>Жучка, бабка и дедка: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>
                <a:latin typeface="Times New Roman" pitchFamily="18" charset="0"/>
              </a:rPr>
              <a:t>- Все - таки нашлась наша репка!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b="1" dirty="0"/>
          </a:p>
        </p:txBody>
      </p:sp>
      <p:pic>
        <p:nvPicPr>
          <p:cNvPr id="77827" name="Picture 3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9144000" cy="309721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sz="8000"/>
          </a:p>
          <a:p>
            <a:pPr>
              <a:buFont typeface="Wingdings" pitchFamily="2" charset="2"/>
              <a:buNone/>
            </a:pPr>
            <a:r>
              <a:rPr lang="ru-RU" sz="8000">
                <a:solidFill>
                  <a:srgbClr val="FFFFFF"/>
                </a:solidFill>
              </a:rPr>
              <a:t>    </a:t>
            </a:r>
            <a:endParaRPr lang="ru-RU" sz="8000">
              <a:solidFill>
                <a:srgbClr val="0000FF"/>
              </a:solidFill>
            </a:endParaRPr>
          </a:p>
        </p:txBody>
      </p:sp>
      <p:sp>
        <p:nvSpPr>
          <p:cNvPr id="107523" name="Rectangle 3"/>
          <p:cNvSpPr>
            <a:spLocks noChangeArrowheads="1"/>
          </p:cNvSpPr>
          <p:nvPr/>
        </p:nvSpPr>
        <p:spPr bwMode="auto">
          <a:xfrm>
            <a:off x="1547813" y="836613"/>
            <a:ext cx="6553200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40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</a:p>
          <a:p>
            <a:r>
              <a:rPr lang="ru-RU" sz="44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Помоги себе сам</a:t>
            </a:r>
            <a:r>
              <a:rPr lang="en-US" sz="44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!</a:t>
            </a:r>
          </a:p>
          <a:p>
            <a:endParaRPr lang="ru-RU" sz="4400" b="1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ru-RU" sz="32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Я СО ВСЕМ СПРАВЛЮСЬ </a:t>
            </a:r>
            <a:r>
              <a:rPr lang="en-US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!</a:t>
            </a:r>
            <a:endParaRPr lang="ru-RU" sz="3600" b="1" i="1" dirty="0">
              <a:effectLst>
                <a:outerShdw blurRad="38100" dist="38100" dir="2700000" algn="tl">
                  <a:srgbClr val="000000"/>
                </a:outerShdw>
              </a:effectLst>
              <a:latin typeface=""/>
            </a:endParaRPr>
          </a:p>
          <a:p>
            <a:pPr algn="ctr"/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Я – хороший ученик </a:t>
            </a:r>
            <a:r>
              <a:rPr lang="en-US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!</a:t>
            </a:r>
            <a:endParaRPr lang="ru-RU" sz="3600" b="1" i="1" dirty="0">
              <a:effectLst>
                <a:outerShdw blurRad="38100" dist="38100" dir="2700000" algn="tl">
                  <a:srgbClr val="000000"/>
                </a:outerShdw>
              </a:effectLst>
              <a:latin typeface=""/>
            </a:endParaRPr>
          </a:p>
          <a:p>
            <a:pPr algn="ctr"/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Я хочу много знать </a:t>
            </a:r>
            <a:r>
              <a:rPr lang="en-US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!</a:t>
            </a:r>
            <a:endParaRPr lang="ru-RU" sz="3600" b="1" i="1" dirty="0">
              <a:effectLst>
                <a:outerShdw blurRad="38100" dist="38100" dir="2700000" algn="tl">
                  <a:srgbClr val="000000"/>
                </a:outerShdw>
              </a:effectLst>
              <a:latin typeface=""/>
            </a:endParaRPr>
          </a:p>
          <a:p>
            <a:pPr algn="ctr"/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Я тянусь к солнцу.</a:t>
            </a:r>
          </a:p>
          <a:p>
            <a:pPr algn="ctr"/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Мне нравиться учиться</a:t>
            </a:r>
            <a:r>
              <a:rPr lang="en-US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"/>
              </a:rPr>
              <a:t>!</a:t>
            </a:r>
          </a:p>
        </p:txBody>
      </p:sp>
      <p:pic>
        <p:nvPicPr>
          <p:cNvPr id="2" name="Picture 1" descr="C:\Documents and Settings\doma\Мои документы\Мои рисунки\3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27717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612775" y="1052513"/>
            <a:ext cx="5256213" cy="443071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/>
              <a:t>   </a:t>
            </a:r>
            <a:r>
              <a:rPr lang="ru-RU" b="1"/>
              <a:t> </a:t>
            </a:r>
            <a:r>
              <a:rPr lang="ru-RU" sz="4800" b="1">
                <a:solidFill>
                  <a:srgbClr val="00FF00"/>
                </a:solidFill>
              </a:rPr>
              <a:t>Сюжетные упражнения из комплекса «Веселый зоосад»</a:t>
            </a:r>
          </a:p>
        </p:txBody>
      </p:sp>
      <p:pic>
        <p:nvPicPr>
          <p:cNvPr id="60420" name="Picture 4" descr="павл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71736" y="476250"/>
            <a:ext cx="6115064" cy="56546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dirty="0"/>
              <a:t>      </a:t>
            </a:r>
            <a:r>
              <a:rPr lang="ru-RU" sz="3600" b="1" i="1" dirty="0"/>
              <a:t>ВЕСЕЛЫЙ ЗООПАРК</a:t>
            </a:r>
          </a:p>
          <a:p>
            <a:pPr algn="ctr">
              <a:buFont typeface="Wingdings" pitchFamily="2" charset="2"/>
              <a:buNone/>
            </a:pPr>
            <a:endParaRPr lang="ru-RU" sz="3600" i="1" dirty="0"/>
          </a:p>
          <a:p>
            <a:pPr marL="0" indent="0">
              <a:buFont typeface="Wingdings" pitchFamily="2" charset="2"/>
              <a:buNone/>
            </a:pPr>
            <a:r>
              <a:rPr lang="ru-RU" b="1" dirty="0" smtClean="0"/>
              <a:t>Животные </a:t>
            </a:r>
            <a:r>
              <a:rPr lang="ru-RU" b="1" dirty="0"/>
              <a:t>в зоопарке </a:t>
            </a:r>
            <a:br>
              <a:rPr lang="ru-RU" b="1" dirty="0"/>
            </a:br>
            <a:r>
              <a:rPr lang="ru-RU" b="1" dirty="0" smtClean="0"/>
              <a:t>Из </a:t>
            </a:r>
            <a:r>
              <a:rPr lang="ru-RU" b="1" dirty="0"/>
              <a:t>стран холодных и жарких. </a:t>
            </a:r>
            <a:br>
              <a:rPr lang="ru-RU" b="1" dirty="0"/>
            </a:br>
            <a:r>
              <a:rPr lang="ru-RU" b="1" dirty="0" smtClean="0"/>
              <a:t>Живут-поживают</a:t>
            </a:r>
            <a:r>
              <a:rPr lang="ru-RU" b="1" dirty="0"/>
              <a:t>, не тужат, </a:t>
            </a:r>
            <a:br>
              <a:rPr lang="ru-RU" b="1" dirty="0"/>
            </a:br>
            <a:r>
              <a:rPr lang="ru-RU" b="1" dirty="0" smtClean="0"/>
              <a:t>И </a:t>
            </a:r>
            <a:r>
              <a:rPr lang="ru-RU" b="1" dirty="0"/>
              <a:t>между собою дружат. </a:t>
            </a:r>
            <a:br>
              <a:rPr lang="ru-RU" b="1" dirty="0"/>
            </a:br>
            <a:r>
              <a:rPr lang="ru-RU" b="1" dirty="0" smtClean="0"/>
              <a:t>И </a:t>
            </a:r>
            <a:r>
              <a:rPr lang="ru-RU" b="1" dirty="0"/>
              <a:t>каждое утро </a:t>
            </a:r>
            <a:r>
              <a:rPr lang="ru-RU" b="1" dirty="0" err="1"/>
              <a:t>зверятки</a:t>
            </a:r>
            <a:r>
              <a:rPr lang="ru-RU" b="1" dirty="0"/>
              <a:t> </a:t>
            </a:r>
            <a:br>
              <a:rPr lang="ru-RU" b="1" dirty="0"/>
            </a:br>
            <a:r>
              <a:rPr lang="ru-RU" b="1" dirty="0" smtClean="0"/>
              <a:t>Играют </a:t>
            </a:r>
            <a:r>
              <a:rPr lang="ru-RU" b="1" dirty="0"/>
              <a:t>на детской        </a:t>
            </a:r>
            <a:r>
              <a:rPr lang="ru-RU" b="1" dirty="0" smtClean="0"/>
              <a:t>                                      площадке</a:t>
            </a:r>
            <a:r>
              <a:rPr lang="ru-RU" b="1" dirty="0"/>
              <a:t>. </a:t>
            </a:r>
          </a:p>
        </p:txBody>
      </p:sp>
      <p:pic>
        <p:nvPicPr>
          <p:cNvPr id="65540" name="Picture 4" descr="коб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2500298" cy="3452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6" name="Picture 8" descr="ле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0"/>
            <a:ext cx="10442576" cy="6858000"/>
          </a:xfrm>
          <a:prstGeom prst="rect">
            <a:avLst/>
          </a:prstGeom>
          <a:noFill/>
        </p:spPr>
      </p:pic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00038" y="333375"/>
            <a:ext cx="9444038" cy="57975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800" dirty="0"/>
              <a:t>  </a:t>
            </a:r>
            <a:r>
              <a:rPr lang="ru-RU" sz="4800" b="1" dirty="0"/>
              <a:t>«Лев рычит»</a:t>
            </a:r>
            <a:r>
              <a:rPr lang="ru-RU" b="1" dirty="0"/>
              <a:t>                         </a:t>
            </a:r>
            <a:endParaRPr lang="ru-RU" dirty="0"/>
          </a:p>
          <a:p>
            <a:pPr algn="ctr">
              <a:buFont typeface="Wingdings" pitchFamily="2" charset="2"/>
              <a:buNone/>
            </a:pPr>
            <a:r>
              <a:rPr lang="ru-RU" sz="4000" dirty="0">
                <a:latin typeface="Arial" pitchFamily="34" charset="0"/>
                <a:cs typeface="Arial" pitchFamily="34" charset="0"/>
              </a:rPr>
              <a:t>Недоволен царь зверей: 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428728" y="1785926"/>
            <a:ext cx="638177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4000" dirty="0"/>
              <a:t>Столько маленьких детей</a:t>
            </a:r>
            <a:r>
              <a:rPr lang="ru-RU" dirty="0"/>
              <a:t>                        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-428660" y="2357430"/>
            <a:ext cx="957266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4000" dirty="0" smtClean="0"/>
              <a:t>Ручки </a:t>
            </a:r>
            <a:r>
              <a:rPr lang="ru-RU" sz="4000" dirty="0"/>
              <a:t>тянут, </a:t>
            </a:r>
            <a:r>
              <a:rPr lang="ru-RU" sz="4000" dirty="0" smtClean="0"/>
              <a:t>осмелев.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1285852" y="3000372"/>
            <a:ext cx="6251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 dirty="0"/>
              <a:t>Осторожно! В клетке лев!</a:t>
            </a:r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214282" y="5157788"/>
            <a:ext cx="892971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</a:rPr>
              <a:t>И. п.- стоя в упоре на коленях; 1-2  -  прогнуться, вдох;  3-4 - округлить спину, голову вниз, выдох со звуком </a:t>
            </a:r>
            <a:r>
              <a:rPr lang="ru-RU" sz="2400" b="1" dirty="0" smtClean="0">
                <a:solidFill>
                  <a:srgbClr val="FF0000"/>
                </a:solidFill>
              </a:rPr>
              <a:t>«</a:t>
            </a:r>
            <a:r>
              <a:rPr lang="ru-RU" sz="2400" b="1" dirty="0" err="1">
                <a:solidFill>
                  <a:srgbClr val="FF0000"/>
                </a:solidFill>
              </a:rPr>
              <a:t>р-р</a:t>
            </a:r>
            <a:r>
              <a:rPr lang="ru-RU" sz="2400" b="1" dirty="0">
                <a:solidFill>
                  <a:srgbClr val="FF0000"/>
                </a:solidFill>
              </a:rPr>
              <a:t>»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носоро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6048375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6000" b="1" dirty="0"/>
              <a:t>«Носорог»</a:t>
            </a:r>
            <a:r>
              <a:rPr lang="ru-RU" sz="2800" b="1" dirty="0"/>
              <a:t>   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/>
              <a:t>                                                                                                                                                                           </a:t>
            </a:r>
            <a:br>
              <a:rPr lang="ru-RU" sz="2800" b="1" dirty="0"/>
            </a:br>
            <a:r>
              <a:rPr lang="ru-RU" sz="2800" b="1" dirty="0"/>
              <a:t>            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4800" b="1" dirty="0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4800" b="1" dirty="0">
              <a:solidFill>
                <a:srgbClr val="0000FF"/>
              </a:solidFill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4800" b="1" dirty="0">
              <a:solidFill>
                <a:srgbClr val="0000FF"/>
              </a:solidFill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4000" b="1" dirty="0">
                <a:solidFill>
                  <a:srgbClr val="FF0000"/>
                </a:solidFill>
              </a:rPr>
              <a:t>НОСОРОГ БОДАЕТ РОГОМ </a:t>
            </a:r>
            <a:r>
              <a:rPr lang="ru-RU" sz="4000" b="1" dirty="0" smtClean="0">
                <a:solidFill>
                  <a:srgbClr val="FF0000"/>
                </a:solidFill>
              </a:rPr>
              <a:t>– НЕ </a:t>
            </a:r>
            <a:r>
              <a:rPr lang="ru-RU" sz="4000" b="1" dirty="0">
                <a:solidFill>
                  <a:srgbClr val="FF0000"/>
                </a:solidFill>
              </a:rPr>
              <a:t>ШУТИТЕ С НОСОРОГОМ</a:t>
            </a:r>
            <a:r>
              <a:rPr lang="ru-RU" sz="6600" b="1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sz="8000"/>
          </a:p>
          <a:p>
            <a:pPr>
              <a:buFont typeface="Wingdings" pitchFamily="2" charset="2"/>
              <a:buNone/>
            </a:pPr>
            <a:r>
              <a:rPr lang="ru-RU" sz="8000">
                <a:solidFill>
                  <a:srgbClr val="FFFFFF"/>
                </a:solidFill>
              </a:rPr>
              <a:t>    </a:t>
            </a:r>
            <a:r>
              <a:rPr lang="ru-RU" sz="8000">
                <a:solidFill>
                  <a:srgbClr val="00FF00"/>
                </a:solidFill>
              </a:rPr>
              <a:t>Всем спасибо!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Кимоно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263</TotalTime>
  <Words>443</Words>
  <Application>Microsoft Office PowerPoint</Application>
  <PresentationFormat>Экран (4:3)</PresentationFormat>
  <Paragraphs>93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Tahoma</vt:lpstr>
      <vt:lpstr>Times New Roman</vt:lpstr>
      <vt:lpstr>Wingdings</vt:lpstr>
      <vt:lpstr/>
      <vt:lpstr>Кимоно</vt:lpstr>
      <vt:lpstr>Занавес</vt:lpstr>
      <vt:lpstr>Клен</vt:lpstr>
      <vt:lpstr>Оздоровительные упражнения на уроках: сборник  упражнений для  снятия   умственного, зрительного и психического напряжения</vt:lpstr>
      <vt:lpstr>Слайд 2</vt:lpstr>
      <vt:lpstr>              Составители:</vt:lpstr>
      <vt:lpstr>         Оглавление</vt:lpstr>
      <vt:lpstr>    Упражнения для пальцев рук           </vt:lpstr>
      <vt:lpstr>Слайд 6</vt:lpstr>
      <vt:lpstr>Слайд 7</vt:lpstr>
      <vt:lpstr>Слайд 8</vt:lpstr>
      <vt:lpstr>                    Стихотворные                      физкультминутки</vt:lpstr>
      <vt:lpstr> Физкультминутка – «Считалочка» </vt:lpstr>
      <vt:lpstr>Слайд 11</vt:lpstr>
      <vt:lpstr>Слайд 12</vt:lpstr>
      <vt:lpstr>Слайд 13</vt:lpstr>
      <vt:lpstr>Слайд 14</vt:lpstr>
      <vt:lpstr> </vt:lpstr>
      <vt:lpstr>Слайд 16</vt:lpstr>
      <vt:lpstr>Слайд 17</vt:lpstr>
      <vt:lpstr>Слайд 18</vt:lpstr>
      <vt:lpstr>Слайд 19</vt:lpstr>
    </vt:vector>
  </TitlesOfParts>
  <Company>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Оздоровительные упражнения на уроках</dc:title>
  <dc:creator>user</dc:creator>
  <cp:lastModifiedBy>Александр</cp:lastModifiedBy>
  <cp:revision>16</cp:revision>
  <dcterms:created xsi:type="dcterms:W3CDTF">2010-03-03T00:00:26Z</dcterms:created>
  <dcterms:modified xsi:type="dcterms:W3CDTF">2013-05-09T05:56:56Z</dcterms:modified>
</cp:coreProperties>
</file>